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4"/>
  </p:notesMasterIdLst>
  <p:handoutMasterIdLst>
    <p:handoutMasterId r:id="rId45"/>
  </p:handoutMasterIdLst>
  <p:sldIdLst>
    <p:sldId id="394" r:id="rId3"/>
    <p:sldId id="506" r:id="rId4"/>
    <p:sldId id="537" r:id="rId5"/>
    <p:sldId id="538" r:id="rId6"/>
    <p:sldId id="539" r:id="rId7"/>
    <p:sldId id="540" r:id="rId8"/>
    <p:sldId id="541" r:id="rId9"/>
    <p:sldId id="542" r:id="rId10"/>
    <p:sldId id="543" r:id="rId11"/>
    <p:sldId id="544" r:id="rId12"/>
    <p:sldId id="545" r:id="rId13"/>
    <p:sldId id="546" r:id="rId14"/>
    <p:sldId id="547" r:id="rId15"/>
    <p:sldId id="548" r:id="rId16"/>
    <p:sldId id="549" r:id="rId17"/>
    <p:sldId id="550" r:id="rId18"/>
    <p:sldId id="551" r:id="rId19"/>
    <p:sldId id="552" r:id="rId20"/>
    <p:sldId id="553" r:id="rId21"/>
    <p:sldId id="554" r:id="rId22"/>
    <p:sldId id="555" r:id="rId23"/>
    <p:sldId id="556" r:id="rId24"/>
    <p:sldId id="557" r:id="rId25"/>
    <p:sldId id="558" r:id="rId26"/>
    <p:sldId id="559" r:id="rId27"/>
    <p:sldId id="560" r:id="rId28"/>
    <p:sldId id="561" r:id="rId29"/>
    <p:sldId id="562" r:id="rId30"/>
    <p:sldId id="563" r:id="rId31"/>
    <p:sldId id="564" r:id="rId32"/>
    <p:sldId id="565" r:id="rId33"/>
    <p:sldId id="566" r:id="rId34"/>
    <p:sldId id="567" r:id="rId35"/>
    <p:sldId id="568" r:id="rId36"/>
    <p:sldId id="570" r:id="rId37"/>
    <p:sldId id="569" r:id="rId38"/>
    <p:sldId id="571" r:id="rId39"/>
    <p:sldId id="572" r:id="rId40"/>
    <p:sldId id="573" r:id="rId41"/>
    <p:sldId id="574" r:id="rId42"/>
    <p:sldId id="575" r:id="rId4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3802"/>
    <a:srgbClr val="FB816D"/>
    <a:srgbClr val="663606"/>
    <a:srgbClr val="FB81B6"/>
    <a:srgbClr val="F9F0AB"/>
    <a:srgbClr val="F9E6AB"/>
    <a:srgbClr val="F9FAAB"/>
    <a:srgbClr val="767691"/>
    <a:srgbClr val="7676AA"/>
    <a:srgbClr val="603A1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15" autoAdjust="0"/>
    <p:restoredTop sz="86446" autoAdjust="0"/>
  </p:normalViewPr>
  <p:slideViewPr>
    <p:cSldViewPr>
      <p:cViewPr varScale="1">
        <p:scale>
          <a:sx n="88" d="100"/>
          <a:sy n="88" d="100"/>
        </p:scale>
        <p:origin x="450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7/16/2015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gif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775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49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361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Fixed in SP1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7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908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667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372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235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1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46221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09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/>
              <a:t>7/16/2015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1275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/>
              <a:t>7/16/2015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bg/" TargetMode="External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hyperlink" Target="http://www.dotnetperls.com/optimization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btech.com/" TargetMode="External"/><Relationship Id="rId13" Type="http://schemas.openxmlformats.org/officeDocument/2006/relationships/image" Target="../media/image33.png"/><Relationship Id="rId18" Type="http://schemas.openxmlformats.org/officeDocument/2006/relationships/hyperlink" Target="http://www.luxoft.com/bulgaria/" TargetMode="External"/><Relationship Id="rId3" Type="http://schemas.openxmlformats.org/officeDocument/2006/relationships/hyperlink" Target="http://softuni.org/courses/high-quality-code" TargetMode="External"/><Relationship Id="rId21" Type="http://schemas.openxmlformats.org/officeDocument/2006/relationships/image" Target="../media/image37.png"/><Relationship Id="rId7" Type="http://schemas.openxmlformats.org/officeDocument/2006/relationships/image" Target="../media/image30.png"/><Relationship Id="rId12" Type="http://schemas.openxmlformats.org/officeDocument/2006/relationships/hyperlink" Target="http://smartit.bg/" TargetMode="External"/><Relationship Id="rId17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6" Type="http://schemas.openxmlformats.org/officeDocument/2006/relationships/hyperlink" Target="http://www.superhosting.bg/" TargetMode="External"/><Relationship Id="rId20" Type="http://schemas.openxmlformats.org/officeDocument/2006/relationships/hyperlink" Target="http://www.indeavr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2.png"/><Relationship Id="rId5" Type="http://schemas.openxmlformats.org/officeDocument/2006/relationships/image" Target="../media/image29.jpeg"/><Relationship Id="rId15" Type="http://schemas.openxmlformats.org/officeDocument/2006/relationships/image" Target="../media/image34.png"/><Relationship Id="rId10" Type="http://schemas.openxmlformats.org/officeDocument/2006/relationships/hyperlink" Target="http://komfo.com/" TargetMode="External"/><Relationship Id="rId19" Type="http://schemas.openxmlformats.org/officeDocument/2006/relationships/image" Target="../media/image36.png"/><Relationship Id="rId4" Type="http://schemas.openxmlformats.org/officeDocument/2006/relationships/hyperlink" Target="http://www.vivacom.bg/" TargetMode="External"/><Relationship Id="rId9" Type="http://schemas.openxmlformats.org/officeDocument/2006/relationships/image" Target="../media/image31.png"/><Relationship Id="rId14" Type="http://schemas.openxmlformats.org/officeDocument/2006/relationships/hyperlink" Target="http://www.softwaregroup-bg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tnetperls.com/optimization" TargetMode="External"/><Relationship Id="rId2" Type="http://schemas.openxmlformats.org/officeDocument/2006/relationships/hyperlink" Target="http://en.wikipedia.org/wiki/Computer_performance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8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3" y="609600"/>
            <a:ext cx="7772400" cy="1828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dirty="0" smtClean="0"/>
              <a:t>Code Tuning and Optimization</a:t>
            </a:r>
            <a:endParaRPr lang="en-US" sz="4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05000"/>
            <a:ext cx="7848599" cy="1184623"/>
          </a:xfrm>
        </p:spPr>
        <p:txBody>
          <a:bodyPr>
            <a:noAutofit/>
          </a:bodyPr>
          <a:lstStyle/>
          <a:p>
            <a:r>
              <a:rPr lang="en-US" sz="3600" dirty="0" smtClean="0"/>
              <a:t>When and How to </a:t>
            </a:r>
            <a:r>
              <a:rPr lang="en-US" sz="3600" dirty="0" smtClean="0"/>
              <a:t>Improve</a:t>
            </a:r>
            <a:br>
              <a:rPr lang="en-US" sz="3600" dirty="0" smtClean="0"/>
            </a:br>
            <a:r>
              <a:rPr lang="en-US" sz="3600" dirty="0" smtClean="0"/>
              <a:t>Code </a:t>
            </a:r>
            <a:r>
              <a:rPr lang="en-US" sz="3600" dirty="0" smtClean="0"/>
              <a:t>Performance</a:t>
            </a:r>
            <a:endParaRPr lang="en-US" sz="3600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28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1" y="5469787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0" y="5088787"/>
            <a:ext cx="3204293" cy="382788"/>
          </a:xfrm>
        </p:spPr>
        <p:txBody>
          <a:bodyPr/>
          <a:lstStyle/>
          <a:p>
            <a:r>
              <a:rPr lang="en-US" sz="2000" dirty="0">
                <a:hlinkClick r:id="rId6"/>
              </a:rPr>
              <a:t>http://</a:t>
            </a:r>
            <a:r>
              <a:rPr lang="en-US" sz="2000" dirty="0" smtClean="0">
                <a:hlinkClick r:id="rId6"/>
              </a:rPr>
              <a:t>softuni.bg</a:t>
            </a:r>
            <a:endParaRPr lang="en-US" sz="2000" dirty="0"/>
          </a:p>
        </p:txBody>
      </p:sp>
      <p:sp>
        <p:nvSpPr>
          <p:cNvPr id="30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758536" y="4631587"/>
            <a:ext cx="3189491" cy="444343"/>
          </a:xfrm>
        </p:spPr>
        <p:txBody>
          <a:bodyPr/>
          <a:lstStyle/>
          <a:p>
            <a:r>
              <a:rPr lang="en-GB" dirty="0" smtClean="0"/>
              <a:t>Technical Trainers</a:t>
            </a:r>
            <a:endParaRPr lang="en-GB" dirty="0"/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758536" y="4130640"/>
            <a:ext cx="3189489" cy="525135"/>
          </a:xfrm>
        </p:spPr>
        <p:txBody>
          <a:bodyPr/>
          <a:lstStyle/>
          <a:p>
            <a:r>
              <a:rPr lang="en-GB" noProof="1" smtClean="0"/>
              <a:t>SoftUni</a:t>
            </a:r>
            <a:r>
              <a:rPr lang="en-GB" dirty="0" smtClean="0"/>
              <a:t> Team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3505200"/>
            <a:ext cx="4615293" cy="27400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812" y="3187311"/>
            <a:ext cx="2478105" cy="2478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212" y="5298476"/>
            <a:ext cx="1825333" cy="1291254"/>
          </a:xfrm>
          <a:prstGeom prst="rect">
            <a:avLst/>
          </a:prstGeom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14086" y="3830714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4863586" y="3668143"/>
            <a:ext cx="186942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High-Quality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Code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351600"/>
            <a:ext cx="8938472" cy="820600"/>
          </a:xfrm>
        </p:spPr>
        <p:txBody>
          <a:bodyPr/>
          <a:lstStyle/>
          <a:p>
            <a:r>
              <a:rPr lang="en-US" dirty="0" smtClean="0"/>
              <a:t>Code Tuning Concepts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368" y="1295400"/>
            <a:ext cx="585216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44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code tuning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/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tuning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Modifying the code to make it run more efficiently (faster)</a:t>
            </a:r>
          </a:p>
          <a:p>
            <a:pPr lvl="1"/>
            <a:r>
              <a:rPr lang="en-US" dirty="0" smtClean="0"/>
              <a:t>Not the most effective / cheapest way to improve performance</a:t>
            </a:r>
          </a:p>
          <a:p>
            <a:pPr lvl="1"/>
            <a:r>
              <a:rPr lang="en-US" dirty="0" smtClean="0"/>
              <a:t>Often the code quality is decreased to increase the performance</a:t>
            </a:r>
          </a:p>
          <a:p>
            <a:r>
              <a:rPr lang="en-US" dirty="0" smtClean="0"/>
              <a:t>The 80 / 20 principle</a:t>
            </a:r>
          </a:p>
          <a:p>
            <a:pPr lvl="1"/>
            <a:r>
              <a:rPr lang="en-US" dirty="0" smtClean="0"/>
              <a:t>20% of a program's methods consume 80% of its execution time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Code Tuning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6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Systematic code tuning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follows these steps:</a:t>
            </a:r>
          </a:p>
          <a:p>
            <a:pPr marL="871538" lvl="1" indent="-514350">
              <a:buFont typeface="+mj-lt"/>
              <a:buAutoNum type="arabicPeriod"/>
            </a:pPr>
            <a:r>
              <a:rPr lang="en-US" dirty="0"/>
              <a:t>Assess the problem and establish numeric values that categorize acceptable behavior</a:t>
            </a:r>
          </a:p>
          <a:p>
            <a:pPr marL="871538" lvl="1" indent="-514350">
              <a:buFont typeface="+mj-lt"/>
              <a:buAutoNum type="arabicPeriod"/>
            </a:pPr>
            <a:r>
              <a:rPr lang="en-US" dirty="0"/>
              <a:t>Measure the performance of the system before </a:t>
            </a:r>
            <a:r>
              <a:rPr lang="en-US" dirty="0" smtClean="0"/>
              <a:t>modification</a:t>
            </a:r>
          </a:p>
          <a:p>
            <a:pPr marL="871538" lvl="1" indent="-514350">
              <a:buFont typeface="+mj-lt"/>
              <a:buAutoNum type="arabicPeriod"/>
            </a:pPr>
            <a:r>
              <a:rPr lang="en-US" dirty="0"/>
              <a:t>Identify the part of the system that is critical for improving the </a:t>
            </a:r>
            <a:r>
              <a:rPr lang="en-US" dirty="0" smtClean="0"/>
              <a:t>performance</a:t>
            </a:r>
          </a:p>
          <a:p>
            <a:pPr lvl="2"/>
            <a:r>
              <a:rPr lang="en-US" dirty="0" smtClean="0"/>
              <a:t>This </a:t>
            </a:r>
            <a:r>
              <a:rPr lang="en-US" dirty="0"/>
              <a:t>is called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bottleneck</a:t>
            </a:r>
          </a:p>
          <a:p>
            <a:pPr marL="871538" lvl="1" indent="-514350">
              <a:buFont typeface="+mj-lt"/>
              <a:buAutoNum type="arabicPeriod"/>
            </a:pPr>
            <a:r>
              <a:rPr lang="en-US" dirty="0"/>
              <a:t>Modify that part of the system to remove the </a:t>
            </a:r>
            <a:r>
              <a:rPr lang="en-US" dirty="0" smtClean="0"/>
              <a:t>bottleneck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Systematic </a:t>
            </a:r>
            <a:r>
              <a:rPr lang="en-US" dirty="0" smtClean="0"/>
              <a:t>Tuning –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1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71538" lvl="1" indent="-514350">
              <a:buFont typeface="+mj-lt"/>
              <a:buAutoNum type="arabicPeriod" startAt="5"/>
            </a:pPr>
            <a:r>
              <a:rPr lang="en-US" dirty="0" smtClean="0"/>
              <a:t>Measure </a:t>
            </a:r>
            <a:r>
              <a:rPr lang="en-US" dirty="0"/>
              <a:t>the performance of the system after </a:t>
            </a:r>
            <a:r>
              <a:rPr lang="en-US" dirty="0" smtClean="0"/>
              <a:t>modification</a:t>
            </a:r>
            <a:endParaRPr lang="en-US" dirty="0"/>
          </a:p>
          <a:p>
            <a:pPr marL="871538" lvl="1" indent="-514350">
              <a:buFont typeface="+mj-lt"/>
              <a:buAutoNum type="arabicPeriod" startAt="5"/>
            </a:pPr>
            <a:r>
              <a:rPr lang="en-US" dirty="0"/>
              <a:t>If the modification makes the performance better, adopt </a:t>
            </a:r>
            <a:r>
              <a:rPr lang="en-US" dirty="0" smtClean="0"/>
              <a:t>it</a:t>
            </a:r>
          </a:p>
          <a:p>
            <a:pPr marL="903288" lvl="1" indent="0">
              <a:buNone/>
            </a:pPr>
            <a:r>
              <a:rPr lang="en-US" dirty="0" smtClean="0"/>
              <a:t>If </a:t>
            </a:r>
            <a:r>
              <a:rPr lang="en-US" dirty="0"/>
              <a:t>the modification makes the performance worse, </a:t>
            </a:r>
            <a:r>
              <a:rPr lang="en-US" dirty="0" smtClean="0"/>
              <a:t>discard it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Systematic Tuning – </a:t>
            </a:r>
            <a:r>
              <a:rPr lang="en-US" dirty="0" smtClean="0"/>
              <a:t>Steps (2)</a:t>
            </a:r>
            <a:endParaRPr lang="en-US" dirty="0"/>
          </a:p>
        </p:txBody>
      </p:sp>
      <p:pic>
        <p:nvPicPr>
          <p:cNvPr id="1026" name="Picture 2" descr="http://www.wallsave.com/wallpapers/1280x800/carros/213333/carros-tuning-cars-belos-213333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99212" y="3898198"/>
            <a:ext cx="4145280" cy="21336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81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"Reducing the lines of code in a high-level language improves the speed or size of the resulting machine code"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false</a:t>
            </a:r>
            <a:r>
              <a:rPr lang="en-US" dirty="0" smtClean="0"/>
              <a:t>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Tuning Myths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436812" y="4012794"/>
            <a:ext cx="2667000" cy="10926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da-DK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i = 1 to 10</a:t>
            </a:r>
          </a:p>
          <a:p>
            <a:pPr>
              <a:lnSpc>
                <a:spcPts val="2600"/>
              </a:lnSpc>
            </a:pPr>
            <a:r>
              <a:rPr lang="da-DK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a[i] = i</a:t>
            </a:r>
          </a:p>
          <a:p>
            <a:pPr>
              <a:lnSpc>
                <a:spcPts val="2600"/>
              </a:lnSpc>
            </a:pPr>
            <a:r>
              <a:rPr lang="da-DK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 for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161212" y="2819400"/>
            <a:ext cx="2057400" cy="34059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a[1] = 1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a[2] = 2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a[3] = 3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a[4] = 4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a[5] = 5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a[6] = 6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a[7] = 7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a[8] = 8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a[9] = 9</a:t>
            </a:r>
          </a:p>
          <a:p>
            <a:pPr>
              <a:lnSpc>
                <a:spcPts val="2600"/>
              </a:lnSpc>
            </a:pPr>
            <a:r>
              <a:rPr lang="pt-BR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a[10] = 10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89612" y="4215826"/>
            <a:ext cx="68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138646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"A fast program is just as important as a correct one"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false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Above all, the software should work correctly!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Tuning Myths (2)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13212" y="3076576"/>
            <a:ext cx="3962400" cy="30956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214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"Certain operations are probably faster or smaller than others"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false</a:t>
            </a:r>
            <a:r>
              <a:rPr lang="en-US" dirty="0" smtClean="0"/>
              <a:t>!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</a:t>
            </a:r>
            <a:r>
              <a:rPr lang="en-US" dirty="0" smtClean="0"/>
              <a:t>"add" </a:t>
            </a:r>
            <a:r>
              <a:rPr lang="en-US" dirty="0"/>
              <a:t>is faster than </a:t>
            </a:r>
            <a:r>
              <a:rPr lang="en-US" dirty="0" smtClean="0"/>
              <a:t>"multiply"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Always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measure</a:t>
            </a:r>
            <a:r>
              <a:rPr lang="en-US" dirty="0" smtClean="0"/>
              <a:t> performance!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"You </a:t>
            </a:r>
            <a:r>
              <a:rPr lang="en-US" dirty="0"/>
              <a:t>should optimize as you </a:t>
            </a:r>
            <a:r>
              <a:rPr lang="en-US" dirty="0" smtClean="0"/>
              <a:t>go"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false</a:t>
            </a:r>
            <a:r>
              <a:rPr lang="en-US" dirty="0"/>
              <a:t>!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It is hard to identify bottlenecks before a program is completely working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Focus on optimization detracts from other program </a:t>
            </a:r>
            <a:r>
              <a:rPr lang="en-US" dirty="0" smtClean="0"/>
              <a:t>objectives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tuning breaks code quality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Tuning Myths (3)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09012" y="1628900"/>
            <a:ext cx="1600200" cy="1600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713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a high-quality design</a:t>
            </a:r>
          </a:p>
          <a:p>
            <a:pPr lvl="1"/>
            <a:r>
              <a:rPr lang="en-US" dirty="0" smtClean="0"/>
              <a:t>Make the program right</a:t>
            </a:r>
          </a:p>
          <a:p>
            <a:pPr lvl="1"/>
            <a:r>
              <a:rPr lang="en-US" dirty="0" smtClean="0"/>
              <a:t>Make it modular and easily modifiable </a:t>
            </a:r>
          </a:p>
          <a:p>
            <a:pPr lvl="1"/>
            <a:r>
              <a:rPr lang="en-US" dirty="0" smtClean="0"/>
              <a:t>When it's complete and correct, check the performance</a:t>
            </a:r>
          </a:p>
          <a:p>
            <a:r>
              <a:rPr lang="en-US" dirty="0" smtClean="0"/>
              <a:t>Consider compiler optimizations</a:t>
            </a:r>
          </a:p>
          <a:p>
            <a:r>
              <a:rPr lang="en-US" dirty="0" smtClean="0"/>
              <a:t>Measure, measure, measure</a:t>
            </a:r>
          </a:p>
          <a:p>
            <a:r>
              <a:rPr lang="en-US" dirty="0" smtClean="0"/>
              <a:t>Write clean code that's easy to maintain</a:t>
            </a:r>
          </a:p>
          <a:p>
            <a:r>
              <a:rPr lang="en-US" dirty="0" smtClean="0"/>
              <a:t>Write unit tests before optimizing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Tune the Code?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0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Junior developers think that "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selection sort is slow</a:t>
            </a:r>
            <a:r>
              <a:rPr lang="en-US" dirty="0" smtClean="0"/>
              <a:t>"? Is this correct?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Answer: depends!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Think how many elements you sort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Is "selection sort" slow for 20 or 50 elements?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Is it slow for 1,000,000 elements?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Shall we rewrite the sorting if we sort 20 elements?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Conclusion: never optimize unless the piece of code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proven to be a bottleneck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Tune the Code (2)?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07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to find bottlenecks</a:t>
            </a:r>
          </a:p>
          <a:p>
            <a:r>
              <a:rPr lang="en-US" dirty="0" smtClean="0"/>
              <a:t>Measurements need to be precise</a:t>
            </a:r>
          </a:p>
          <a:p>
            <a:r>
              <a:rPr lang="en-US" dirty="0" smtClean="0"/>
              <a:t>Measurements need to be repeatable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Measurement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8163" y="3400802"/>
            <a:ext cx="3124200" cy="3124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3601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21" y="1151120"/>
            <a:ext cx="11579384" cy="555447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Computer Performance</a:t>
            </a:r>
          </a:p>
          <a:p>
            <a:pPr>
              <a:lnSpc>
                <a:spcPct val="110000"/>
              </a:lnSpc>
            </a:pPr>
            <a:r>
              <a:rPr lang="en-US" dirty="0"/>
              <a:t>Code </a:t>
            </a:r>
            <a:r>
              <a:rPr lang="en-US" dirty="0" smtClean="0"/>
              <a:t>Tuning</a:t>
            </a:r>
          </a:p>
          <a:p>
            <a:pPr>
              <a:lnSpc>
                <a:spcPct val="110000"/>
              </a:lnSpc>
            </a:pPr>
            <a:r>
              <a:rPr lang="en-US" noProof="1" smtClean="0"/>
              <a:t>dotTrace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C</a:t>
            </a:r>
            <a:r>
              <a:rPr lang="en-US" dirty="0"/>
              <a:t># </a:t>
            </a:r>
            <a:r>
              <a:rPr lang="en-US" dirty="0" smtClean="0"/>
              <a:t>Optimization Tips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212" y="1828800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improvement after each optimization</a:t>
            </a:r>
          </a:p>
          <a:p>
            <a:r>
              <a:rPr lang="en-US" dirty="0" smtClean="0"/>
              <a:t>If optimization does not improve performance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revert it</a:t>
            </a:r>
          </a:p>
          <a:p>
            <a:r>
              <a:rPr lang="en-US" dirty="0"/>
              <a:t>Stop </a:t>
            </a:r>
            <a:r>
              <a:rPr lang="en-US" dirty="0" smtClean="0"/>
              <a:t>testing when you know </a:t>
            </a:r>
            <a:r>
              <a:rPr lang="en-US" dirty="0"/>
              <a:t>the </a:t>
            </a:r>
            <a:r>
              <a:rPr lang="en-US" dirty="0" smtClean="0"/>
              <a:t>answer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Optimize in Iterations</a:t>
            </a:r>
            <a:endParaRPr lang="en-US" dirty="0"/>
          </a:p>
        </p:txBody>
      </p:sp>
      <p:pic>
        <p:nvPicPr>
          <p:cNvPr id="1027" name="Picture 3" descr="C:\Users\bratoev\Desktop\Stuff\Untitled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99012" y="3657600"/>
            <a:ext cx="2667000" cy="27137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7569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dotTrace</a:t>
            </a:r>
            <a:endParaRPr lang="en-US" noProof="1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.NET Code Profiler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1812470"/>
            <a:ext cx="3200400" cy="18614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2" y="1182529"/>
            <a:ext cx="3986212" cy="312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1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 smtClean="0"/>
              <a:t>What is dotTrace?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performance analysis tool </a:t>
            </a:r>
            <a:endParaRPr lang="en-US" dirty="0" smtClean="0"/>
          </a:p>
          <a:p>
            <a:pPr lvl="1"/>
            <a:r>
              <a:rPr lang="en-US" dirty="0"/>
              <a:t>Also called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profiler</a:t>
            </a:r>
          </a:p>
          <a:p>
            <a:pPr lvl="1"/>
            <a:r>
              <a:rPr lang="en-US" dirty="0" smtClean="0"/>
              <a:t>Designed </a:t>
            </a:r>
            <a:r>
              <a:rPr lang="en-US" dirty="0"/>
              <a:t>for code and memory profiling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/>
              <a:t>Measures </a:t>
            </a: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frequency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duration </a:t>
            </a:r>
            <a:r>
              <a:rPr lang="en-US" dirty="0"/>
              <a:t>of function </a:t>
            </a:r>
            <a:r>
              <a:rPr lang="en-US" dirty="0" smtClean="0"/>
              <a:t>calls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races </a:t>
            </a:r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call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ollects </a:t>
            </a:r>
            <a:r>
              <a:rPr lang="en-US" dirty="0"/>
              <a:t>information about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usage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 smtClean="0"/>
              <a:t>dotTrace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1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98612" y="4953000"/>
            <a:ext cx="8938472" cy="820600"/>
          </a:xfrm>
        </p:spPr>
        <p:txBody>
          <a:bodyPr/>
          <a:lstStyle/>
          <a:p>
            <a:r>
              <a:rPr lang="en-US" noProof="1" smtClean="0"/>
              <a:t>dotTrace Live Demo</a:t>
            </a:r>
            <a:endParaRPr lang="en-US" noProof="1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598612" y="5754968"/>
            <a:ext cx="8938472" cy="692873"/>
          </a:xfrm>
        </p:spPr>
        <p:txBody>
          <a:bodyPr/>
          <a:lstStyle/>
          <a:p>
            <a:r>
              <a:rPr lang="en-US" dirty="0" smtClean="0"/>
              <a:t>Profiling and Improving Performance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012" y="1295400"/>
            <a:ext cx="5410200" cy="33528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426487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65212" y="4648200"/>
            <a:ext cx="9906000" cy="820600"/>
          </a:xfrm>
        </p:spPr>
        <p:txBody>
          <a:bodyPr/>
          <a:lstStyle/>
          <a:p>
            <a:r>
              <a:rPr lang="en-US" dirty="0"/>
              <a:t>C# </a:t>
            </a:r>
            <a:r>
              <a:rPr lang="en-US" dirty="0" smtClean="0"/>
              <a:t>Code Optimizations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065212" y="5450168"/>
            <a:ext cx="9906000" cy="688256"/>
          </a:xfrm>
        </p:spPr>
        <p:txBody>
          <a:bodyPr/>
          <a:lstStyle/>
          <a:p>
            <a:r>
              <a:rPr lang="en-US" dirty="0">
                <a:hlinkClick r:id="rId2"/>
              </a:rPr>
              <a:t>http://www.dotnetperls.com/optimization</a:t>
            </a:r>
            <a:endParaRPr lang="en-US" dirty="0"/>
          </a:p>
        </p:txBody>
      </p:sp>
      <p:pic>
        <p:nvPicPr>
          <p:cNvPr id="4098" name="Picture 2" descr="http://odetocode.com/aimages/200807/premature_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96556" y="964912"/>
            <a:ext cx="4637784" cy="3429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70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C# language </a:t>
            </a:r>
            <a:r>
              <a:rPr lang="en-US"/>
              <a:t>is </a:t>
            </a: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fast</a:t>
            </a:r>
            <a:endParaRPr lang="en-US" dirty="0" smtClean="0"/>
          </a:p>
          <a:p>
            <a:pPr lvl="1"/>
            <a:r>
              <a:rPr lang="en-US" dirty="0" smtClean="0"/>
              <a:t>A bit slower than C and C++</a:t>
            </a:r>
          </a:p>
          <a:p>
            <a:r>
              <a:rPr lang="en-US" dirty="0" smtClean="0"/>
              <a:t>Is </a:t>
            </a:r>
            <a:r>
              <a:rPr lang="en-US" dirty="0"/>
              <a:t>it worthwhile to benchmark programming constructs?</a:t>
            </a:r>
            <a:endParaRPr lang="en-US" dirty="0" smtClean="0"/>
          </a:p>
          <a:p>
            <a:pPr lvl="1"/>
            <a:r>
              <a:rPr lang="en-US" dirty="0"/>
              <a:t>We should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forget about small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optimizations</a:t>
            </a:r>
          </a:p>
          <a:p>
            <a:pPr lvl="2"/>
            <a:r>
              <a:rPr lang="en-US" dirty="0" smtClean="0"/>
              <a:t>Say, </a:t>
            </a:r>
            <a:r>
              <a:rPr lang="en-US" dirty="0"/>
              <a:t>about 97% of the time: premature optimization is the root of all evil</a:t>
            </a:r>
          </a:p>
          <a:p>
            <a:pPr lvl="1"/>
            <a:r>
              <a:rPr lang="en-US" dirty="0" smtClean="0"/>
              <a:t>At </a:t>
            </a:r>
            <a:r>
              <a:rPr lang="en-US" dirty="0"/>
              <a:t>all levels of performance </a:t>
            </a:r>
            <a:r>
              <a:rPr lang="en-US" dirty="0" smtClean="0"/>
              <a:t>optimization</a:t>
            </a:r>
          </a:p>
          <a:p>
            <a:pPr lvl="2"/>
            <a:r>
              <a:rPr lang="en-US" dirty="0" smtClean="0"/>
              <a:t>You </a:t>
            </a:r>
            <a:r>
              <a:rPr lang="en-US" dirty="0"/>
              <a:t>should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taking measurements </a:t>
            </a:r>
            <a:r>
              <a:rPr lang="en-US" dirty="0"/>
              <a:t>on the changes you </a:t>
            </a:r>
            <a:r>
              <a:rPr lang="en-US" dirty="0" smtClean="0"/>
              <a:t>make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Do We Need Optimizations?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9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Stopwatch</a:t>
            </a:r>
            <a:r>
              <a:rPr lang="en-US" dirty="0"/>
              <a:t> measures time </a:t>
            </a:r>
            <a:r>
              <a:rPr lang="en-US" dirty="0" smtClean="0"/>
              <a:t>elapsed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Useful </a:t>
            </a:r>
            <a:r>
              <a:rPr lang="en-US" dirty="0"/>
              <a:t>for micro-benchmarks </a:t>
            </a:r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Benchmarking with Stopwatch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2" y="2535639"/>
            <a:ext cx="10744200" cy="38882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using System.Diagnostics;</a:t>
            </a:r>
          </a:p>
          <a:p>
            <a:pPr>
              <a:lnSpc>
                <a:spcPts val="2600"/>
              </a:lnSpc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Stopwatch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stopwatch = new Stopwatch();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stopwatch.Start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>
              <a:lnSpc>
                <a:spcPts val="2600"/>
              </a:lnSpc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Do something …</a:t>
            </a:r>
          </a:p>
          <a:p>
            <a:pPr>
              <a:lnSpc>
                <a:spcPts val="2600"/>
              </a:lnSpc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stopwatch.Stop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Console.WriteLine("Time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elapsed: {0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}", stopwatch.Elapsed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779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3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Static fields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are faster than instance fields</a:t>
            </a:r>
          </a:p>
          <a:p>
            <a:pPr>
              <a:spcAft>
                <a:spcPts val="300"/>
              </a:spcAft>
            </a:pPr>
            <a:r>
              <a:rPr lang="en-US" dirty="0" smtClean="0"/>
              <a:t>Instance </a:t>
            </a:r>
            <a:r>
              <a:rPr lang="en-US" dirty="0"/>
              <a:t>methods are </a:t>
            </a:r>
            <a:r>
              <a:rPr lang="en-US" dirty="0" smtClean="0"/>
              <a:t>always slower </a:t>
            </a:r>
            <a:r>
              <a:rPr lang="en-US" dirty="0"/>
              <a:t>than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static methods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To call an instance method, the instance reference must be </a:t>
            </a:r>
            <a:r>
              <a:rPr lang="en-US" dirty="0" smtClean="0"/>
              <a:t>resolved first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Static </a:t>
            </a:r>
            <a:r>
              <a:rPr lang="en-US" dirty="0"/>
              <a:t>methods do not use an instance </a:t>
            </a:r>
            <a:r>
              <a:rPr lang="en-US" dirty="0" smtClean="0"/>
              <a:t>reference</a:t>
            </a:r>
          </a:p>
          <a:p>
            <a:pPr>
              <a:spcAft>
                <a:spcPts val="300"/>
              </a:spcAft>
            </a:pPr>
            <a:r>
              <a:rPr lang="en-US" dirty="0"/>
              <a:t>It is faster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minimize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method arguments</a:t>
            </a:r>
          </a:p>
          <a:p>
            <a:pPr lvl="1">
              <a:spcAft>
                <a:spcPts val="300"/>
              </a:spcAft>
            </a:pPr>
            <a:r>
              <a:rPr lang="en-US" dirty="0" smtClean="0"/>
              <a:t>Even </a:t>
            </a:r>
            <a:r>
              <a:rPr lang="en-US" dirty="0"/>
              <a:t>use constants in the called </a:t>
            </a:r>
            <a:r>
              <a:rPr lang="en-US" dirty="0" smtClean="0"/>
              <a:t>methods </a:t>
            </a:r>
            <a:r>
              <a:rPr lang="en-US" dirty="0"/>
              <a:t>instead of passing them </a:t>
            </a:r>
            <a:r>
              <a:rPr lang="en-US" dirty="0" smtClean="0"/>
              <a:t>as arguments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This causes </a:t>
            </a:r>
            <a:r>
              <a:rPr lang="en-US" dirty="0" smtClean="0"/>
              <a:t>less stack </a:t>
            </a:r>
            <a:r>
              <a:rPr lang="en-US" dirty="0"/>
              <a:t>memory operations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 Optimization Tips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1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When you call a method in </a:t>
            </a:r>
            <a:r>
              <a:rPr lang="en-US" dirty="0" smtClean="0"/>
              <a:t>a C</a:t>
            </a:r>
            <a:r>
              <a:rPr lang="en-US" dirty="0"/>
              <a:t># </a:t>
            </a:r>
            <a:r>
              <a:rPr lang="en-US" dirty="0" smtClean="0"/>
              <a:t>program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/>
              <a:t>runtime allocates a separate memory region to store all </a:t>
            </a:r>
            <a:r>
              <a:rPr lang="en-US" dirty="0" smtClean="0"/>
              <a:t>local </a:t>
            </a:r>
            <a:r>
              <a:rPr lang="en-US" dirty="0"/>
              <a:t>variable </a:t>
            </a:r>
            <a:r>
              <a:rPr lang="en-US" dirty="0" smtClean="0"/>
              <a:t>slots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This </a:t>
            </a:r>
            <a:r>
              <a:rPr lang="en-US" dirty="0"/>
              <a:t>memory is allocated on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stack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Sometimes we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reuse the same variable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Well-known anti-pattern for quality code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Constants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dirty="0"/>
              <a:t>fast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Constants are not assigned a memory region, but are instead considered </a:t>
            </a:r>
            <a:r>
              <a:rPr lang="en-US" dirty="0" smtClean="0"/>
              <a:t>values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Injected </a:t>
            </a:r>
            <a:r>
              <a:rPr lang="en-US" dirty="0"/>
              <a:t>directly into the instruction stream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 Optimization Tips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switch</a:t>
            </a:r>
            <a:r>
              <a:rPr lang="en-US" dirty="0"/>
              <a:t> statement compiles in a different way than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</a:t>
            </a:r>
            <a:r>
              <a:rPr lang="en-US" dirty="0"/>
              <a:t>statements typically </a:t>
            </a:r>
            <a:r>
              <a:rPr lang="en-US" dirty="0" smtClean="0"/>
              <a:t>do</a:t>
            </a:r>
          </a:p>
          <a:p>
            <a:pPr lvl="1"/>
            <a:r>
              <a:rPr lang="en-US" dirty="0" smtClean="0"/>
              <a:t>Some switches are faster </a:t>
            </a:r>
            <a:r>
              <a:rPr lang="en-US" dirty="0"/>
              <a:t>than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 smtClean="0"/>
              <a:t>-statements</a:t>
            </a:r>
          </a:p>
          <a:p>
            <a:r>
              <a:rPr lang="en-US" dirty="0"/>
              <a:t>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two-dimensional arrays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is relatively </a:t>
            </a:r>
            <a:r>
              <a:rPr lang="en-US" dirty="0" smtClean="0"/>
              <a:t>slow</a:t>
            </a:r>
          </a:p>
          <a:p>
            <a:pPr lvl="1"/>
            <a:r>
              <a:rPr lang="en-US" dirty="0" smtClean="0"/>
              <a:t>We can </a:t>
            </a:r>
            <a:r>
              <a:rPr lang="en-US" dirty="0"/>
              <a:t>explicitly create a one-dimensional array and access it through </a:t>
            </a:r>
            <a:r>
              <a:rPr lang="en-US" dirty="0" smtClean="0"/>
              <a:t>arithmetic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.NET Framework enables faster accesses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jagged arrays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than 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/>
              <a:t>D </a:t>
            </a:r>
            <a:r>
              <a:rPr lang="en-US" dirty="0" smtClean="0"/>
              <a:t>arrays</a:t>
            </a:r>
          </a:p>
          <a:p>
            <a:pPr lvl="1"/>
            <a:r>
              <a:rPr lang="en-US" dirty="0"/>
              <a:t>Jagged arrays may cause slower garbage collections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Optimization Tips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68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32012" y="1160600"/>
            <a:ext cx="7924800" cy="820600"/>
          </a:xfrm>
        </p:spPr>
        <p:txBody>
          <a:bodyPr/>
          <a:lstStyle/>
          <a:p>
            <a:r>
              <a:rPr lang="en-US" dirty="0" smtClean="0"/>
              <a:t>Computer Performance</a:t>
            </a:r>
            <a:endParaRPr lang="en-US" dirty="0"/>
          </a:p>
        </p:txBody>
      </p:sp>
      <p:pic>
        <p:nvPicPr>
          <p:cNvPr id="2050" name="Picture 2" descr="http://elie.im/blog/wp-content/uploads/2011/03/dt-improved-performance-1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5126" y="2362200"/>
            <a:ext cx="5718572" cy="381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78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StringBuilder</a:t>
            </a:r>
            <a:r>
              <a:rPr lang="en-US" dirty="0" smtClean="0"/>
              <a:t> can </a:t>
            </a:r>
            <a:r>
              <a:rPr lang="en-US" dirty="0"/>
              <a:t>improve </a:t>
            </a:r>
            <a:r>
              <a:rPr lang="en-US" dirty="0" smtClean="0"/>
              <a:t>performance when appending strings</a:t>
            </a:r>
          </a:p>
          <a:p>
            <a:pPr lvl="1"/>
            <a:r>
              <a:rPr lang="en-US" dirty="0" smtClean="0"/>
              <a:t>Using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char[]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/>
              <a:t>may be the </a:t>
            </a:r>
            <a:r>
              <a:rPr lang="en-US" dirty="0"/>
              <a:t>fastest way to build up a </a:t>
            </a:r>
            <a:r>
              <a:rPr lang="en-US" dirty="0" smtClean="0"/>
              <a:t>string</a:t>
            </a:r>
          </a:p>
          <a:p>
            <a:r>
              <a:rPr lang="en-US" dirty="0"/>
              <a:t>If you can store your data in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array of bytes</a:t>
            </a:r>
            <a:r>
              <a:rPr lang="en-US" dirty="0"/>
              <a:t>, this allows you to save </a:t>
            </a:r>
            <a:r>
              <a:rPr lang="en-US" dirty="0" smtClean="0"/>
              <a:t>memory</a:t>
            </a:r>
          </a:p>
          <a:p>
            <a:pPr lvl="1"/>
            <a:r>
              <a:rPr lang="en-US" dirty="0" smtClean="0"/>
              <a:t>Smallest </a:t>
            </a:r>
            <a:r>
              <a:rPr lang="en-US" dirty="0"/>
              <a:t>unit of addressable storage </a:t>
            </a:r>
            <a:r>
              <a:rPr lang="en-US" dirty="0" smtClean="0"/>
              <a:t>–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byte</a:t>
            </a:r>
          </a:p>
          <a:p>
            <a:r>
              <a:rPr lang="en-US" dirty="0" smtClean="0"/>
              <a:t>Simple array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T[]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is always faster than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List&lt;T&gt;</a:t>
            </a:r>
            <a:endParaRPr lang="en-US" b="1" dirty="0" smtClean="0">
              <a:solidFill>
                <a:schemeClr val="tx2">
                  <a:lumMod val="75000"/>
                </a:schemeClr>
              </a:solidFill>
              <a:latin typeface="+mj-lt"/>
              <a:cs typeface="Consolas" panose="020B0609020204030204" pitchFamily="49" charset="0"/>
            </a:endParaRPr>
          </a:p>
          <a:p>
            <a:pPr lvl="1"/>
            <a:r>
              <a:rPr lang="en-US" dirty="0" smtClean="0"/>
              <a:t>Using efficient data structures (e.g.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HashSet&lt;T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Dictionary&lt;K,T&gt;</a:t>
            </a:r>
            <a:r>
              <a:rPr lang="en-US" dirty="0" smtClean="0"/>
              <a:t>) may speed-up the code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Optimization Tips </a:t>
            </a:r>
            <a:r>
              <a:rPr lang="en-US" dirty="0" smtClean="0"/>
              <a:t>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35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Use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lazy evaluation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(caching)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>
              <a:spcBef>
                <a:spcPts val="2400"/>
              </a:spcBef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 smtClean="0"/>
              <a:t>-loops are faster than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dirty="0" smtClean="0"/>
              <a:t> loops</a:t>
            </a:r>
          </a:p>
          <a:p>
            <a:pPr lvl="1"/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dirty="0" smtClean="0"/>
              <a:t> uses enumerator</a:t>
            </a:r>
          </a:p>
          <a:p>
            <a:r>
              <a:rPr lang="en-US" dirty="0" smtClean="0"/>
              <a:t>C# </a:t>
            </a:r>
            <a:r>
              <a:rPr lang="en-US" noProof="1" smtClean="0"/>
              <a:t>structs</a:t>
            </a:r>
            <a:r>
              <a:rPr lang="en-US" dirty="0" smtClean="0"/>
              <a:t> are slower (in most cases)</a:t>
            </a:r>
          </a:p>
          <a:p>
            <a:pPr lvl="1"/>
            <a:r>
              <a:rPr lang="en-US" noProof="1" smtClean="0"/>
              <a:t>Structs</a:t>
            </a:r>
            <a:r>
              <a:rPr lang="en-US" dirty="0" smtClean="0"/>
              <a:t> </a:t>
            </a:r>
            <a:r>
              <a:rPr lang="en-US" dirty="0"/>
              <a:t>are copied in their entirety on each </a:t>
            </a:r>
            <a:r>
              <a:rPr lang="en-US" dirty="0" smtClean="0"/>
              <a:t>function </a:t>
            </a:r>
            <a:r>
              <a:rPr lang="en-US" dirty="0"/>
              <a:t>call or return </a:t>
            </a:r>
            <a:r>
              <a:rPr lang="en-US" dirty="0" smtClean="0"/>
              <a:t>value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Optimization </a:t>
            </a:r>
            <a:r>
              <a:rPr lang="en-US" dirty="0" smtClean="0"/>
              <a:t>Tips (5)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8824" y="1752600"/>
            <a:ext cx="10668000" cy="20928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 GetSize()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(this.size == null)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size = CalculateSize(); 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this.size; </a:t>
            </a:r>
          </a:p>
          <a:p>
            <a:pPr>
              <a:lnSpc>
                <a:spcPts val="26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5433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Instead of testing each </a:t>
            </a:r>
            <a:r>
              <a:rPr lang="en-US" dirty="0" smtClean="0"/>
              <a:t>case using logic, </a:t>
            </a:r>
            <a:r>
              <a:rPr lang="en-US" dirty="0"/>
              <a:t>you can translate it through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lookup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table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It eliminates costly branches in your </a:t>
            </a:r>
            <a:r>
              <a:rPr lang="en-US" dirty="0" smtClean="0"/>
              <a:t>code</a:t>
            </a:r>
          </a:p>
          <a:p>
            <a:pPr>
              <a:lnSpc>
                <a:spcPct val="100000"/>
              </a:lnSpc>
            </a:pPr>
            <a:r>
              <a:rPr lang="en-US" dirty="0"/>
              <a:t>It is more efficient to </a:t>
            </a:r>
            <a:r>
              <a:rPr lang="en-US" dirty="0" smtClean="0"/>
              <a:t>work with a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dirty="0" smtClean="0"/>
              <a:t> </a:t>
            </a:r>
            <a:r>
              <a:rPr lang="en-US" dirty="0"/>
              <a:t>instead of a single-char </a:t>
            </a:r>
            <a:r>
              <a:rPr lang="en-US" dirty="0" smtClean="0"/>
              <a:t>string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ILSpy</a:t>
            </a:r>
            <a:r>
              <a:rPr lang="en-US" dirty="0" smtClean="0"/>
              <a:t> or any other </a:t>
            </a:r>
            <a:r>
              <a:rPr lang="en-US" noProof="1" smtClean="0"/>
              <a:t>decompilation</a:t>
            </a:r>
            <a:r>
              <a:rPr lang="en-US" dirty="0" smtClean="0"/>
              <a:t> tool to view the output IL code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Debug </a:t>
            </a:r>
            <a:r>
              <a:rPr lang="en-US" dirty="0" smtClean="0">
                <a:sym typeface="Wingdings" panose="05000000000000000000" pitchFamily="2" charset="2"/>
              </a:rPr>
              <a:t> Windows 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Disassembly</a:t>
            </a:r>
            <a:r>
              <a:rPr lang="en-US" dirty="0" smtClean="0">
                <a:sym typeface="Wingdings" panose="05000000000000000000" pitchFamily="2" charset="2"/>
              </a:rPr>
              <a:t> in VS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Don't do unnecessary optimizations!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Measure after each change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Optimization Tips </a:t>
            </a:r>
            <a:r>
              <a:rPr lang="en-US" dirty="0" smtClean="0"/>
              <a:t>(6)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4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/>
              <a:t>Which is the Fastest?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08212" y="1066801"/>
            <a:ext cx="7772400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str = new string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('a', </a:t>
            </a:r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5000000);</a:t>
            </a:r>
          </a:p>
          <a:p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0;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str.Length; i++)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(str[i] ==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'a')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count++;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208212" y="3246328"/>
            <a:ext cx="7772400" cy="1554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0;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len = str.Length;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(int i = 0; i &lt; len; i++)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(str[i] ==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'a')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count++;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208212" y="5138916"/>
            <a:ext cx="7772400" cy="12618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count = 0;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foreach (var ch in str)</a:t>
            </a: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(ch == </a:t>
            </a:r>
            <a:r>
              <a:rPr lang="en-US" sz="19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'a')</a:t>
            </a:r>
            <a:endParaRPr lang="en-US" sz="19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count++;</a:t>
            </a:r>
          </a:p>
        </p:txBody>
      </p:sp>
      <p:pic>
        <p:nvPicPr>
          <p:cNvPr id="2050" name="Picture 2" descr="http://icons.iconarchive.com/icons/deleket/sleek-xp-basic/256/Ok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35814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49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Manual </a:t>
            </a:r>
            <a:r>
              <a:rPr lang="en-US" dirty="0"/>
              <a:t>or compiler optimization that replaces a </a:t>
            </a:r>
            <a:r>
              <a:rPr lang="en-US" dirty="0" smtClean="0"/>
              <a:t>method </a:t>
            </a:r>
            <a:r>
              <a:rPr lang="en-US" dirty="0"/>
              <a:t>call </a:t>
            </a:r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 smtClean="0"/>
              <a:t>method body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You </a:t>
            </a:r>
            <a:r>
              <a:rPr lang="en-US" dirty="0"/>
              <a:t>can manually paste a method body into its call </a:t>
            </a:r>
            <a:r>
              <a:rPr lang="en-US" dirty="0" smtClean="0"/>
              <a:t>spot or let the compiler decide</a:t>
            </a:r>
            <a:endParaRPr lang="bg-BG" dirty="0" smtClean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T</a:t>
            </a:r>
            <a:r>
              <a:rPr lang="en-US" dirty="0" smtClean="0"/>
              <a:t>ypically, </a:t>
            </a:r>
            <a:r>
              <a:rPr lang="en-US" noProof="1" smtClean="0">
                <a:solidFill>
                  <a:schemeClr val="tx2">
                    <a:lumMod val="75000"/>
                  </a:schemeClr>
                </a:solidFill>
              </a:rPr>
              <a:t>inline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code </a:t>
            </a:r>
            <a:r>
              <a:rPr lang="en-US" dirty="0" smtClean="0"/>
              <a:t>improves </a:t>
            </a:r>
            <a:r>
              <a:rPr lang="en-US" dirty="0"/>
              <a:t>performance in </a:t>
            </a:r>
            <a:r>
              <a:rPr lang="en-US" dirty="0" smtClean="0"/>
              <a:t>micro-benchmarks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… but makes the code hard to maintain!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In .NET </a:t>
            </a:r>
            <a:r>
              <a:rPr lang="en-US" dirty="0" smtClean="0"/>
              <a:t>4.5 you can force code </a:t>
            </a:r>
            <a:r>
              <a:rPr lang="en-US" noProof="1" smtClean="0"/>
              <a:t>inlining</a:t>
            </a:r>
            <a:r>
              <a:rPr lang="en-US" dirty="0" smtClean="0"/>
              <a:t>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Tips –</a:t>
            </a:r>
            <a:r>
              <a:rPr lang="en-US" dirty="0" smtClean="0"/>
              <a:t> Inline Code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2" y="5853799"/>
            <a:ext cx="10668000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[MethodImpl(MethodImplOptions.AggressiveInlining)]</a:t>
            </a:r>
          </a:p>
          <a:p>
            <a:pPr>
              <a:lnSpc>
                <a:spcPct val="110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SomeMethod() { … }</a:t>
            </a:r>
          </a:p>
        </p:txBody>
      </p:sp>
    </p:spTree>
    <p:extLst>
      <p:ext uri="{BB962C8B-B14F-4D97-AF65-F5344CB8AC3E}">
        <p14:creationId xmlns:p14="http://schemas.microsoft.com/office/powerpoint/2010/main" val="231220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an inappropriate data structure or algorithm is often the reason for a bottleneck</a:t>
            </a:r>
          </a:p>
          <a:p>
            <a:r>
              <a:rPr lang="en-US" dirty="0" smtClean="0"/>
              <a:t>Which data structure is most appropriate?</a:t>
            </a:r>
          </a:p>
          <a:p>
            <a:pPr lvl="1"/>
            <a:r>
              <a:rPr lang="en-US" dirty="0" smtClean="0"/>
              <a:t>Store people in a phonebook</a:t>
            </a: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Append thousands of strings</a:t>
            </a: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Store a fixed set of variables</a:t>
            </a: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Save </a:t>
            </a:r>
            <a:r>
              <a:rPr lang="en-US" dirty="0"/>
              <a:t>how a game of chess progresses (move by move</a:t>
            </a:r>
            <a:r>
              <a:rPr lang="en-US" dirty="0" smtClean="0"/>
              <a:t>)</a:t>
            </a:r>
            <a:endParaRPr lang="en-US" b="1" noProof="1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the Correct Approach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13412" y="3072825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-&gt; Dictionary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5637212" y="3758625"/>
            <a:ext cx="31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-&gt; StringBuilder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5561012" y="4419600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-&gt; Array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9828212" y="5105400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-&gt; Stack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1993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46412" y="3994105"/>
            <a:ext cx="6096000" cy="1568497"/>
          </a:xfrm>
        </p:spPr>
        <p:txBody>
          <a:bodyPr/>
          <a:lstStyle/>
          <a:p>
            <a:r>
              <a:rPr lang="en-US" dirty="0" smtClean="0"/>
              <a:t>Measuring Performance in C#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046412" y="5679280"/>
            <a:ext cx="60960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362" y="1257300"/>
            <a:ext cx="64361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8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168717"/>
            <a:ext cx="108204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Code Tuning and Optimization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910366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157" y="6858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990600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Do not improve performance </a:t>
            </a:r>
            <a:br>
              <a:rPr lang="en-US" dirty="0" smtClean="0"/>
            </a:br>
            <a:r>
              <a:rPr lang="en-US" dirty="0" smtClean="0"/>
              <a:t>unless needed</a:t>
            </a:r>
            <a:endParaRPr lang="en-US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Use a reliable tool to</a:t>
            </a:r>
            <a:br>
              <a:rPr lang="en-US" dirty="0" smtClean="0"/>
            </a:br>
            <a:r>
              <a:rPr lang="en-US" dirty="0"/>
              <a:t>measure performance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Ensure the optimized code runs faster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87" y="1143000"/>
            <a:ext cx="359499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60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</a:t>
            </a:r>
            <a:r>
              <a:rPr lang="en-US" dirty="0" smtClean="0">
                <a:hlinkClick r:id="rId3"/>
              </a:rPr>
              <a:t>://softuni.org/courses/high-quality-code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815" y="117000"/>
            <a:ext cx="9531686" cy="1008000"/>
          </a:xfrm>
        </p:spPr>
        <p:txBody>
          <a:bodyPr>
            <a:normAutofit/>
          </a:bodyPr>
          <a:lstStyle/>
          <a:p>
            <a:r>
              <a:rPr lang="en-US" dirty="0" smtClean="0"/>
              <a:t>Code Tuning and Optimization</a:t>
            </a:r>
            <a:endParaRPr lang="en-US" dirty="0"/>
          </a:p>
        </p:txBody>
      </p:sp>
      <p:pic>
        <p:nvPicPr>
          <p:cNvPr id="4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37160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37160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052" y="137160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561" y="137160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2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064" y="137160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4"/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6"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pic>
        <p:nvPicPr>
          <p:cNvPr id="11" name="Picture 10">
            <a:hlinkClick r:id="rId18"/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2" name="Picture 11">
            <a:hlinkClick r:id="rId20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</p:spTree>
    <p:extLst>
      <p:ext uri="{BB962C8B-B14F-4D97-AF65-F5344CB8AC3E}">
        <p14:creationId xmlns:p14="http://schemas.microsoft.com/office/powerpoint/2010/main" val="3198775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bg-BG" dirty="0" smtClean="0"/>
              <a:t>А</a:t>
            </a:r>
            <a:r>
              <a:rPr lang="en-US" dirty="0" smtClean="0"/>
              <a:t>n </a:t>
            </a:r>
            <a:r>
              <a:rPr lang="en-US" dirty="0"/>
              <a:t>aspect of software quality that is important in human–computer interactions</a:t>
            </a:r>
          </a:p>
          <a:p>
            <a:r>
              <a:rPr lang="en-US" dirty="0" smtClean="0"/>
              <a:t>Resources:</a:t>
            </a:r>
          </a:p>
          <a:p>
            <a:pPr lvl="1"/>
            <a:r>
              <a:rPr lang="en-US" noProof="1" smtClean="0">
                <a:hlinkClick r:id="rId2"/>
              </a:rPr>
              <a:t>en.wikipedia.org/wiki/Computer_performance</a:t>
            </a:r>
            <a:endParaRPr lang="en-US" noProof="1" smtClean="0"/>
          </a:p>
          <a:p>
            <a:pPr lvl="1"/>
            <a:r>
              <a:rPr lang="en-US" dirty="0" smtClean="0"/>
              <a:t>C#: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www.dotnetperls.com/optimization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Performance?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903412" y="1066800"/>
            <a:ext cx="7924800" cy="206210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Computer performance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characterized by the amount of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 work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accomplished by a computer system compared to 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and resources used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28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31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40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7"/>
              </a:rPr>
              <a:t>C# Part I</a:t>
            </a:r>
            <a:r>
              <a:rPr lang="en-US" sz="2000" dirty="0" smtClean="0"/>
              <a:t>" course by </a:t>
            </a:r>
            <a:r>
              <a:rPr lang="en-US" sz="2000" noProof="1" smtClean="0"/>
              <a:t>Telerik Academy</a:t>
            </a:r>
            <a:r>
              <a:rPr lang="en-US" sz="2000" dirty="0" smtClean="0"/>
              <a:t> under </a:t>
            </a:r>
            <a:r>
              <a:rPr lang="en-US" sz="2000" dirty="0" smtClean="0">
                <a:hlinkClick r:id="rId8"/>
              </a:rPr>
              <a:t>CC-BY-NC-SA</a:t>
            </a:r>
            <a:r>
              <a:rPr lang="en-US" sz="2000" dirty="0" smtClean="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972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9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computer performance:</a:t>
            </a:r>
          </a:p>
          <a:p>
            <a:pPr lvl="1"/>
            <a:r>
              <a:rPr lang="en-US" dirty="0"/>
              <a:t>Short response time for a given piece of work</a:t>
            </a:r>
          </a:p>
          <a:p>
            <a:pPr lvl="1"/>
            <a:r>
              <a:rPr lang="en-US" dirty="0"/>
              <a:t>High throughput (rate of processing work)</a:t>
            </a:r>
          </a:p>
          <a:p>
            <a:pPr lvl="1"/>
            <a:r>
              <a:rPr lang="en-US" dirty="0"/>
              <a:t>Low utilization of computing resource(s)</a:t>
            </a:r>
          </a:p>
          <a:p>
            <a:pPr lvl="1"/>
            <a:r>
              <a:rPr lang="en-US" dirty="0"/>
              <a:t>High availability of the computing system or application</a:t>
            </a:r>
          </a:p>
          <a:p>
            <a:pPr lvl="1"/>
            <a:r>
              <a:rPr lang="en-US" dirty="0"/>
              <a:t>Fast (or highly compact) data compression and decompression</a:t>
            </a:r>
          </a:p>
          <a:p>
            <a:pPr lvl="1"/>
            <a:r>
              <a:rPr lang="en-US" dirty="0"/>
              <a:t>High bandwidth / short data transmission time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</a:t>
            </a:r>
            <a:r>
              <a:rPr lang="en-US" dirty="0" smtClean="0"/>
              <a:t>Computer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71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</a:t>
            </a:r>
            <a:r>
              <a:rPr lang="en-US" i="1" dirty="0" smtClean="0"/>
              <a:t>"Vista's file copy performance is noticeably worse than Windows XP" </a:t>
            </a:r>
            <a:r>
              <a:rPr lang="en-US" dirty="0" smtClean="0"/>
              <a:t>– false:</a:t>
            </a:r>
            <a:endParaRPr lang="en-US" i="1" dirty="0" smtClean="0"/>
          </a:p>
          <a:p>
            <a:pPr lvl="1"/>
            <a:r>
              <a:rPr lang="en-US" dirty="0" smtClean="0"/>
              <a:t>Vista uses algorithm that perform better in most cases</a:t>
            </a:r>
          </a:p>
          <a:p>
            <a:pPr lvl="1"/>
            <a:r>
              <a:rPr lang="en-US" dirty="0" smtClean="0"/>
              <a:t>Explorer waits 12 seconds before providing a copy duration estimate, which certainly provides no sense of smooth progress</a:t>
            </a:r>
          </a:p>
          <a:p>
            <a:pPr lvl="1"/>
            <a:r>
              <a:rPr lang="en-US" dirty="0" smtClean="0"/>
              <a:t>The copy dialog is not dismissed until the write-behind thread has committed the data to disk, which means the copy is slowest at the end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Actual vs. Perceived Performance</a:t>
            </a:r>
          </a:p>
        </p:txBody>
      </p:sp>
    </p:spTree>
    <p:extLst>
      <p:ext uri="{BB962C8B-B14F-4D97-AF65-F5344CB8AC3E}">
        <p14:creationId xmlns:p14="http://schemas.microsoft.com/office/powerpoint/2010/main" val="297004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 improvements can reduce readability and complexity</a:t>
            </a:r>
            <a:endParaRPr lang="en-US" i="1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900" dirty="0"/>
              <a:t>Is Performance Really a Priority?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055812" y="2413337"/>
            <a:ext cx="80772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"Premature </a:t>
            </a:r>
            <a:r>
              <a:rPr lang="en-US" sz="3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optimization is the root of all evil</a:t>
            </a:r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."</a:t>
            </a:r>
            <a:endParaRPr lang="en-US" sz="30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/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Donald Knuth 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055812" y="3771543"/>
            <a:ext cx="8077200" cy="240065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"More </a:t>
            </a:r>
            <a:r>
              <a:rPr lang="en-US" sz="3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computing sins are committed in the name of efficiency (without necessarily achieving it) than for any other single reason – including blind stupidity</a:t>
            </a:r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."</a:t>
            </a:r>
            <a:endParaRPr lang="en-US" sz="30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/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W. A.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Wulf</a:t>
            </a:r>
          </a:p>
        </p:txBody>
      </p:sp>
    </p:spTree>
    <p:extLst>
      <p:ext uri="{BB962C8B-B14F-4D97-AF65-F5344CB8AC3E}">
        <p14:creationId xmlns:p14="http://schemas.microsoft.com/office/powerpoint/2010/main" val="318694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Software requirements</a:t>
            </a:r>
          </a:p>
          <a:p>
            <a:pPr lvl="1"/>
            <a:r>
              <a:rPr lang="en-US" dirty="0" smtClean="0"/>
              <a:t>Software cost vs. performance</a:t>
            </a:r>
          </a:p>
          <a:p>
            <a:r>
              <a:rPr lang="en-US" dirty="0" smtClean="0"/>
              <a:t>System design</a:t>
            </a:r>
          </a:p>
          <a:p>
            <a:pPr lvl="1"/>
            <a:r>
              <a:rPr lang="en-US" dirty="0" smtClean="0"/>
              <a:t>Performance-oriented architecture</a:t>
            </a:r>
          </a:p>
          <a:p>
            <a:pPr lvl="1"/>
            <a:r>
              <a:rPr lang="en-US" dirty="0" smtClean="0"/>
              <a:t>Resource-reducing goals for individual subsystems, features, and classes</a:t>
            </a:r>
          </a:p>
          <a:p>
            <a:r>
              <a:rPr lang="en-US" dirty="0" smtClean="0"/>
              <a:t>Class and method design</a:t>
            </a:r>
          </a:p>
          <a:p>
            <a:pPr lvl="1"/>
            <a:r>
              <a:rPr lang="en-US" dirty="0" smtClean="0"/>
              <a:t>Data structures and algorithms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 Performance?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53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External Interactions</a:t>
            </a:r>
          </a:p>
          <a:p>
            <a:pPr lvl="1"/>
            <a:r>
              <a:rPr lang="en-US" dirty="0" smtClean="0"/>
              <a:t>Operating system</a:t>
            </a:r>
          </a:p>
          <a:p>
            <a:pPr lvl="1"/>
            <a:r>
              <a:rPr lang="en-US" dirty="0" smtClean="0"/>
              <a:t>External devices – storage, network, Internet</a:t>
            </a:r>
          </a:p>
          <a:p>
            <a:r>
              <a:rPr lang="en-US" dirty="0" smtClean="0"/>
              <a:t>Code Compilation / Code Execution</a:t>
            </a:r>
          </a:p>
          <a:p>
            <a:pPr lvl="1"/>
            <a:r>
              <a:rPr lang="en-US" dirty="0" smtClean="0"/>
              <a:t>Compiler optimizations</a:t>
            </a:r>
          </a:p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Very often the cheapest way</a:t>
            </a:r>
          </a:p>
          <a:p>
            <a:r>
              <a:rPr lang="en-US" dirty="0" smtClean="0"/>
              <a:t>Code Tuning</a:t>
            </a:r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Improve Performance?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93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1906</Words>
  <Application>Microsoft Office PowerPoint</Application>
  <PresentationFormat>Custom</PresentationFormat>
  <Paragraphs>327</Paragraphs>
  <Slides>41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Consolas</vt:lpstr>
      <vt:lpstr>Wingdings</vt:lpstr>
      <vt:lpstr>Wingdings 2</vt:lpstr>
      <vt:lpstr>SoftUni 16x9</vt:lpstr>
      <vt:lpstr>Code Tuning and Optimization</vt:lpstr>
      <vt:lpstr>Table of Contents</vt:lpstr>
      <vt:lpstr>Computer Performance</vt:lpstr>
      <vt:lpstr>What is Performance?</vt:lpstr>
      <vt:lpstr>Good Computer Performance</vt:lpstr>
      <vt:lpstr>Actual vs. Perceived Performance</vt:lpstr>
      <vt:lpstr>Is Performance Really a Priority?</vt:lpstr>
      <vt:lpstr>How to Improve Performance?</vt:lpstr>
      <vt:lpstr>How to Improve Performance? (2)</vt:lpstr>
      <vt:lpstr>Code Tuning Concepts</vt:lpstr>
      <vt:lpstr>Introduction to Code Tuning</vt:lpstr>
      <vt:lpstr>Systematic Tuning – Steps</vt:lpstr>
      <vt:lpstr>Systematic Tuning – Steps (2)</vt:lpstr>
      <vt:lpstr>Code Tuning Myths</vt:lpstr>
      <vt:lpstr>Code Tuning Myths (2)</vt:lpstr>
      <vt:lpstr>Code Tuning Myths (3)</vt:lpstr>
      <vt:lpstr>When to Tune the Code?</vt:lpstr>
      <vt:lpstr>When to Tune the Code (2)?</vt:lpstr>
      <vt:lpstr>Measurement</vt:lpstr>
      <vt:lpstr>Optimize in Iterations</vt:lpstr>
      <vt:lpstr>dotTrace</vt:lpstr>
      <vt:lpstr>What is dotTrace?</vt:lpstr>
      <vt:lpstr>dotTrace Live Demo</vt:lpstr>
      <vt:lpstr>C# Code Optimizations</vt:lpstr>
      <vt:lpstr>Do We Need Optimizations?</vt:lpstr>
      <vt:lpstr>Benchmarking with Stopwatch</vt:lpstr>
      <vt:lpstr>C# Optimization Tips</vt:lpstr>
      <vt:lpstr>C# Optimization Tips (2)</vt:lpstr>
      <vt:lpstr>C# Optimization Tips (3)</vt:lpstr>
      <vt:lpstr>C# Optimization Tips (4)</vt:lpstr>
      <vt:lpstr>C# Optimization Tips (5)</vt:lpstr>
      <vt:lpstr>C# Optimization Tips (6)</vt:lpstr>
      <vt:lpstr>Which is the Fastest?</vt:lpstr>
      <vt:lpstr>Optimization Tips – Inline Code</vt:lpstr>
      <vt:lpstr>Choosing the Correct Approach</vt:lpstr>
      <vt:lpstr>Measuring Performance in C#</vt:lpstr>
      <vt:lpstr>Code Tuning and Optimization</vt:lpstr>
      <vt:lpstr>Summary</vt:lpstr>
      <vt:lpstr>Code Tuning and Optimization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Tuning and Optimization</dc:title>
  <dc:subject>C# Basics Course</dc:subject>
  <dc:creator/>
  <cp:keywords>code, program, performance, optimization, 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2015-07-16T13:38:44Z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